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League Spartan" charset="1" panose="00000800000000000000"/>
      <p:regular r:id="rId19"/>
    </p:embeddedFont>
    <p:embeddedFont>
      <p:font typeface="Poppins" charset="1" panose="00000500000000000000"/>
      <p:regular r:id="rId20"/>
    </p:embeddedFont>
    <p:embeddedFont>
      <p:font typeface="Poppins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png>
</file>

<file path=ppt/media/image25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3.jpeg" Type="http://schemas.openxmlformats.org/officeDocument/2006/relationships/image"/><Relationship Id="rId7" Target="../media/image2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0.pn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2.jpeg" Type="http://schemas.openxmlformats.org/officeDocument/2006/relationships/image"/><Relationship Id="rId5" Target="../media/image13.jpeg" Type="http://schemas.openxmlformats.org/officeDocument/2006/relationships/image"/><Relationship Id="rId6" Target="../media/image14.jpe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5.jpeg" Type="http://schemas.openxmlformats.org/officeDocument/2006/relationships/image"/><Relationship Id="rId5" Target="../media/image1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7.jpe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sv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Relationship Id="rId9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31710" y="2530877"/>
            <a:ext cx="8867272" cy="886727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627638">
            <a:off x="12662069" y="3669504"/>
            <a:ext cx="5935959" cy="7250027"/>
          </a:xfrm>
          <a:custGeom>
            <a:avLst/>
            <a:gdLst/>
            <a:ahLst/>
            <a:cxnLst/>
            <a:rect r="r" b="b" t="t" l="l"/>
            <a:pathLst>
              <a:path h="7250027" w="5935959">
                <a:moveTo>
                  <a:pt x="5935959" y="0"/>
                </a:moveTo>
                <a:lnTo>
                  <a:pt x="0" y="0"/>
                </a:lnTo>
                <a:lnTo>
                  <a:pt x="0" y="7250026"/>
                </a:lnTo>
                <a:lnTo>
                  <a:pt x="5935959" y="7250026"/>
                </a:lnTo>
                <a:lnTo>
                  <a:pt x="5935959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3255719" y="7524900"/>
            <a:ext cx="2438700" cy="807119"/>
            <a:chOff x="0" y="0"/>
            <a:chExt cx="343748" cy="11376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43748" cy="113768"/>
            </a:xfrm>
            <a:custGeom>
              <a:avLst/>
              <a:gdLst/>
              <a:ahLst/>
              <a:cxnLst/>
              <a:rect r="r" b="b" t="t" l="l"/>
              <a:pathLst>
                <a:path h="113768" w="343748">
                  <a:moveTo>
                    <a:pt x="56884" y="0"/>
                  </a:moveTo>
                  <a:lnTo>
                    <a:pt x="286864" y="0"/>
                  </a:lnTo>
                  <a:cubicBezTo>
                    <a:pt x="318280" y="0"/>
                    <a:pt x="343748" y="25468"/>
                    <a:pt x="343748" y="56884"/>
                  </a:cubicBezTo>
                  <a:lnTo>
                    <a:pt x="343748" y="56884"/>
                  </a:lnTo>
                  <a:cubicBezTo>
                    <a:pt x="343748" y="71970"/>
                    <a:pt x="337755" y="86439"/>
                    <a:pt x="327087" y="97107"/>
                  </a:cubicBezTo>
                  <a:cubicBezTo>
                    <a:pt x="316420" y="107775"/>
                    <a:pt x="301951" y="113768"/>
                    <a:pt x="286864" y="113768"/>
                  </a:cubicBezTo>
                  <a:lnTo>
                    <a:pt x="56884" y="113768"/>
                  </a:lnTo>
                  <a:cubicBezTo>
                    <a:pt x="25468" y="113768"/>
                    <a:pt x="0" y="88300"/>
                    <a:pt x="0" y="56884"/>
                  </a:cubicBezTo>
                  <a:lnTo>
                    <a:pt x="0" y="56884"/>
                  </a:lnTo>
                  <a:cubicBezTo>
                    <a:pt x="0" y="25468"/>
                    <a:pt x="25468" y="0"/>
                    <a:pt x="56884" y="0"/>
                  </a:cubicBezTo>
                  <a:close/>
                </a:path>
              </a:pathLst>
            </a:custGeom>
            <a:solidFill>
              <a:srgbClr val="0A354F">
                <a:alpha val="29804"/>
              </a:srgbClr>
            </a:solidFill>
            <a:ln w="38100" cap="rnd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343748" cy="170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59068" y="2882186"/>
            <a:ext cx="9589271" cy="3554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19"/>
              </a:lnSpc>
            </a:pPr>
            <a:r>
              <a:rPr lang="en-US" sz="7965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AI-Based Smart Campus Surveillance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-473714" y="8821861"/>
            <a:ext cx="2392797" cy="239279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182676" y="8230085"/>
            <a:ext cx="1183552" cy="1183552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-473714" y="2234989"/>
            <a:ext cx="1502414" cy="1502414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753577" y="2692320"/>
            <a:ext cx="763469" cy="763469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411557" y="6478738"/>
            <a:ext cx="8566130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 AI-p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owered smart campus surveillance MVP that combines YOLOv8 object detection, MediaPipe pose analysis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947102" y="7720497"/>
            <a:ext cx="254367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Start Slide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650104" y="800889"/>
            <a:ext cx="5649932" cy="29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7"/>
              </a:lnSpc>
            </a:pPr>
            <a:r>
              <a:rPr lang="en-US" sz="2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IntelliSafe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329339" y="2324918"/>
            <a:ext cx="5568433" cy="5568433"/>
            <a:chOff x="0" y="0"/>
            <a:chExt cx="510419" cy="5104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0419" cy="510419"/>
            </a:xfrm>
            <a:custGeom>
              <a:avLst/>
              <a:gdLst/>
              <a:ahLst/>
              <a:cxnLst/>
              <a:rect r="r" b="b" t="t" l="l"/>
              <a:pathLst>
                <a:path h="510419" w="510419">
                  <a:moveTo>
                    <a:pt x="202237" y="0"/>
                  </a:moveTo>
                  <a:lnTo>
                    <a:pt x="308182" y="0"/>
                  </a:lnTo>
                  <a:cubicBezTo>
                    <a:pt x="419874" y="0"/>
                    <a:pt x="510419" y="90545"/>
                    <a:pt x="510419" y="202237"/>
                  </a:cubicBezTo>
                  <a:lnTo>
                    <a:pt x="510419" y="308182"/>
                  </a:lnTo>
                  <a:cubicBezTo>
                    <a:pt x="510419" y="419874"/>
                    <a:pt x="419874" y="510419"/>
                    <a:pt x="308182" y="510419"/>
                  </a:cubicBezTo>
                  <a:lnTo>
                    <a:pt x="202237" y="510419"/>
                  </a:lnTo>
                  <a:cubicBezTo>
                    <a:pt x="90545" y="510419"/>
                    <a:pt x="0" y="419874"/>
                    <a:pt x="0" y="308182"/>
                  </a:cubicBezTo>
                  <a:lnTo>
                    <a:pt x="0" y="202237"/>
                  </a:lnTo>
                  <a:cubicBezTo>
                    <a:pt x="0" y="90545"/>
                    <a:pt x="90545" y="0"/>
                    <a:pt x="20223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10419" cy="567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865394" y="2851745"/>
            <a:ext cx="5592845" cy="5592845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07318" y="1559836"/>
            <a:ext cx="7512677" cy="2660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55"/>
              </a:lnSpc>
            </a:pPr>
            <a:r>
              <a:rPr lang="en-US" sz="65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Dashboard &amp; UX Innovations</a:t>
            </a:r>
          </a:p>
          <a:p>
            <a:pPr algn="l">
              <a:lnSpc>
                <a:spcPts val="6955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689450" y="3485240"/>
            <a:ext cx="8454550" cy="5210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l-Time Feed: Live ann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ated video</a:t>
            </a:r>
          </a:p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Gamification:</a:t>
            </a:r>
          </a:p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Stalker Risk Score” leaderboard</a:t>
            </a:r>
          </a:p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adges for correctly confirmed alerts</a:t>
            </a:r>
          </a:p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Map Overlay: 2D campus floorplan with patrol paths &amp; event markers</a:t>
            </a:r>
          </a:p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Manual Feedback: Confirm/Dismiss stalker flags to refine models</a:t>
            </a:r>
          </a:p>
          <a:p>
            <a:pPr algn="just">
              <a:lnSpc>
                <a:spcPts val="4589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16648739" y="8266678"/>
            <a:ext cx="840809" cy="84080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460609" y="8184993"/>
            <a:ext cx="3256837" cy="325683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876636" y="2324918"/>
            <a:ext cx="1151346" cy="1151346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554854" y="9090025"/>
            <a:ext cx="270485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Search Presentation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30083" y="715164"/>
            <a:ext cx="153019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IntelliSafe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329339" y="2324918"/>
            <a:ext cx="5568433" cy="5568433"/>
            <a:chOff x="0" y="0"/>
            <a:chExt cx="510419" cy="5104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0419" cy="510419"/>
            </a:xfrm>
            <a:custGeom>
              <a:avLst/>
              <a:gdLst/>
              <a:ahLst/>
              <a:cxnLst/>
              <a:rect r="r" b="b" t="t" l="l"/>
              <a:pathLst>
                <a:path h="510419" w="510419">
                  <a:moveTo>
                    <a:pt x="202237" y="0"/>
                  </a:moveTo>
                  <a:lnTo>
                    <a:pt x="308182" y="0"/>
                  </a:lnTo>
                  <a:cubicBezTo>
                    <a:pt x="419874" y="0"/>
                    <a:pt x="510419" y="90545"/>
                    <a:pt x="510419" y="202237"/>
                  </a:cubicBezTo>
                  <a:lnTo>
                    <a:pt x="510419" y="308182"/>
                  </a:lnTo>
                  <a:cubicBezTo>
                    <a:pt x="510419" y="419874"/>
                    <a:pt x="419874" y="510419"/>
                    <a:pt x="308182" y="510419"/>
                  </a:cubicBezTo>
                  <a:lnTo>
                    <a:pt x="202237" y="510419"/>
                  </a:lnTo>
                  <a:cubicBezTo>
                    <a:pt x="90545" y="510419"/>
                    <a:pt x="0" y="419874"/>
                    <a:pt x="0" y="308182"/>
                  </a:cubicBezTo>
                  <a:lnTo>
                    <a:pt x="0" y="202237"/>
                  </a:lnTo>
                  <a:cubicBezTo>
                    <a:pt x="0" y="90545"/>
                    <a:pt x="90545" y="0"/>
                    <a:pt x="20223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10419" cy="567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865394" y="2851745"/>
            <a:ext cx="5592845" cy="5592845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07318" y="1559836"/>
            <a:ext cx="7512677" cy="1783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55"/>
              </a:lnSpc>
            </a:pPr>
            <a:r>
              <a:rPr lang="en-US" sz="65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Technology Stack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9450" y="3485240"/>
            <a:ext cx="8454550" cy="5210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Languag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 &amp; Frameworks: Python 3.9+, Fas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tAPI,</a:t>
            </a: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React.js, Socket.IO</a:t>
            </a:r>
          </a:p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 &amp; CV Libraries: YOLOv8 (PyTorch), MediaPipe, DeepSORT, OpenCV</a:t>
            </a:r>
          </a:p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Storage: SQLite, local file system</a:t>
            </a:r>
          </a:p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Containerization: Docker (modular microservices)</a:t>
            </a:r>
          </a:p>
          <a:p>
            <a:pPr algn="just" marL="582927" indent="-291463" lvl="1">
              <a:lnSpc>
                <a:spcPts val="458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Optional: Redis for event queue</a:t>
            </a:r>
          </a:p>
          <a:p>
            <a:pPr algn="just">
              <a:lnSpc>
                <a:spcPts val="4589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16648739" y="8266678"/>
            <a:ext cx="840809" cy="84080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460609" y="8184993"/>
            <a:ext cx="3256837" cy="325683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876636" y="2324918"/>
            <a:ext cx="1151346" cy="1151346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554854" y="9090025"/>
            <a:ext cx="270485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Search Presentation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30083" y="715164"/>
            <a:ext cx="153019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IntelliSafe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2179402" y="4188190"/>
            <a:ext cx="2826601" cy="282660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A354F">
                <a:alpha val="44706"/>
              </a:srgbClr>
            </a:solidFill>
            <a:ln w="38100" cap="sq">
              <a:gradFill>
                <a:gsLst>
                  <a:gs pos="0">
                    <a:srgbClr val="009EC3">
                      <a:alpha val="45000"/>
                    </a:srgbClr>
                  </a:gs>
                  <a:gs pos="100000">
                    <a:srgbClr val="00FBB2">
                      <a:alpha val="45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517185" y="4525973"/>
            <a:ext cx="2151035" cy="215103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54000">
              <a:off x="-3475" y="-3475"/>
              <a:ext cx="819751" cy="819751"/>
            </a:xfrm>
            <a:custGeom>
              <a:avLst/>
              <a:gdLst/>
              <a:ahLst/>
              <a:cxnLst/>
              <a:rect r="r" b="b" t="t" l="l"/>
              <a:pathLst>
                <a:path h="819751" w="819751">
                  <a:moveTo>
                    <a:pt x="403492" y="3525"/>
                  </a:moveTo>
                  <a:cubicBezTo>
                    <a:pt x="179071" y="7051"/>
                    <a:pt x="0" y="191838"/>
                    <a:pt x="3525" y="416258"/>
                  </a:cubicBezTo>
                  <a:cubicBezTo>
                    <a:pt x="7051" y="640679"/>
                    <a:pt x="191838" y="819750"/>
                    <a:pt x="416258" y="816225"/>
                  </a:cubicBezTo>
                  <a:cubicBezTo>
                    <a:pt x="640679" y="812699"/>
                    <a:pt x="819750" y="627912"/>
                    <a:pt x="816225" y="403492"/>
                  </a:cubicBezTo>
                  <a:cubicBezTo>
                    <a:pt x="812699" y="179071"/>
                    <a:pt x="627912" y="0"/>
                    <a:pt x="403492" y="3525"/>
                  </a:cubicBezTo>
                  <a:close/>
                </a:path>
              </a:pathLst>
            </a:custGeom>
            <a:blipFill>
              <a:blip r:embed="rId6"/>
              <a:stretch>
                <a:fillRect l="-20392" t="-3515" r="-36464" b="-105626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4137287" y="4188190"/>
            <a:ext cx="2826601" cy="282660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A354F">
                <a:alpha val="44706"/>
              </a:srgbClr>
            </a:solidFill>
            <a:ln w="38100" cap="sq">
              <a:gradFill>
                <a:gsLst>
                  <a:gs pos="0">
                    <a:srgbClr val="009EC3">
                      <a:alpha val="45000"/>
                    </a:srgbClr>
                  </a:gs>
                  <a:gs pos="100000">
                    <a:srgbClr val="00FBB2">
                      <a:alpha val="45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475070" y="4525759"/>
            <a:ext cx="2151035" cy="215103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0" t="-162" r="0" b="-162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6257534" y="8135332"/>
            <a:ext cx="3256837" cy="3256837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67873" y="2074819"/>
            <a:ext cx="1151346" cy="1151346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5551407" y="2948979"/>
            <a:ext cx="554372" cy="554372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650104" y="800889"/>
            <a:ext cx="5649932" cy="29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7"/>
              </a:lnSpc>
            </a:pPr>
            <a:r>
              <a:rPr lang="en-US" sz="2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IntelliSafe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929053" y="2518348"/>
            <a:ext cx="12429895" cy="1297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80"/>
              </a:lnSpc>
            </a:pPr>
            <a:r>
              <a:rPr lang="en-US" sz="80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Meet Our Team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182820" y="7329116"/>
            <a:ext cx="282318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Harish Vardhan D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140705" y="7329116"/>
            <a:ext cx="282318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Balamurali S R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902079" y="5836933"/>
            <a:ext cx="2438700" cy="807119"/>
            <a:chOff x="0" y="0"/>
            <a:chExt cx="343748" cy="11376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43748" cy="113768"/>
            </a:xfrm>
            <a:custGeom>
              <a:avLst/>
              <a:gdLst/>
              <a:ahLst/>
              <a:cxnLst/>
              <a:rect r="r" b="b" t="t" l="l"/>
              <a:pathLst>
                <a:path h="113768" w="343748">
                  <a:moveTo>
                    <a:pt x="56884" y="0"/>
                  </a:moveTo>
                  <a:lnTo>
                    <a:pt x="286864" y="0"/>
                  </a:lnTo>
                  <a:cubicBezTo>
                    <a:pt x="318280" y="0"/>
                    <a:pt x="343748" y="25468"/>
                    <a:pt x="343748" y="56884"/>
                  </a:cubicBezTo>
                  <a:lnTo>
                    <a:pt x="343748" y="56884"/>
                  </a:lnTo>
                  <a:cubicBezTo>
                    <a:pt x="343748" y="71970"/>
                    <a:pt x="337755" y="86439"/>
                    <a:pt x="327087" y="97107"/>
                  </a:cubicBezTo>
                  <a:cubicBezTo>
                    <a:pt x="316420" y="107775"/>
                    <a:pt x="301951" y="113768"/>
                    <a:pt x="286864" y="113768"/>
                  </a:cubicBezTo>
                  <a:lnTo>
                    <a:pt x="56884" y="113768"/>
                  </a:lnTo>
                  <a:cubicBezTo>
                    <a:pt x="25468" y="113768"/>
                    <a:pt x="0" y="88300"/>
                    <a:pt x="0" y="56884"/>
                  </a:cubicBezTo>
                  <a:lnTo>
                    <a:pt x="0" y="56884"/>
                  </a:lnTo>
                  <a:cubicBezTo>
                    <a:pt x="0" y="25468"/>
                    <a:pt x="25468" y="0"/>
                    <a:pt x="56884" y="0"/>
                  </a:cubicBezTo>
                  <a:close/>
                </a:path>
              </a:pathLst>
            </a:custGeom>
            <a:solidFill>
              <a:srgbClr val="0A354F">
                <a:alpha val="29804"/>
              </a:srgbClr>
            </a:solidFill>
            <a:ln w="38100" cap="rnd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343748" cy="170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938635" y="5970474"/>
            <a:ext cx="5201499" cy="520149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12793841" y="2743392"/>
            <a:ext cx="7674004" cy="9273720"/>
          </a:xfrm>
          <a:custGeom>
            <a:avLst/>
            <a:gdLst/>
            <a:ahLst/>
            <a:cxnLst/>
            <a:rect r="r" b="b" t="t" l="l"/>
            <a:pathLst>
              <a:path h="9273720" w="7674004">
                <a:moveTo>
                  <a:pt x="7674003" y="0"/>
                </a:moveTo>
                <a:lnTo>
                  <a:pt x="0" y="0"/>
                </a:lnTo>
                <a:lnTo>
                  <a:pt x="0" y="9273721"/>
                </a:lnTo>
                <a:lnTo>
                  <a:pt x="7674003" y="9273721"/>
                </a:lnTo>
                <a:lnTo>
                  <a:pt x="7674003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650104" y="800889"/>
            <a:ext cx="5649932" cy="29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7"/>
              </a:lnSpc>
            </a:pPr>
            <a:r>
              <a:rPr lang="en-US" sz="2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Artificial Intelligence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349365" y="3681961"/>
            <a:ext cx="9589271" cy="1630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sz="11664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97101" y="6032530"/>
            <a:ext cx="254367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End of Slide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-1893824" y="2465039"/>
            <a:ext cx="4154573" cy="4154573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510357" y="2465039"/>
            <a:ext cx="1151346" cy="1151346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907279" y="6089680"/>
            <a:ext cx="554372" cy="554372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329339" y="2324918"/>
            <a:ext cx="5568433" cy="5568433"/>
            <a:chOff x="0" y="0"/>
            <a:chExt cx="510419" cy="5104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0419" cy="510419"/>
            </a:xfrm>
            <a:custGeom>
              <a:avLst/>
              <a:gdLst/>
              <a:ahLst/>
              <a:cxnLst/>
              <a:rect r="r" b="b" t="t" l="l"/>
              <a:pathLst>
                <a:path h="510419" w="510419">
                  <a:moveTo>
                    <a:pt x="202237" y="0"/>
                  </a:moveTo>
                  <a:lnTo>
                    <a:pt x="308182" y="0"/>
                  </a:lnTo>
                  <a:cubicBezTo>
                    <a:pt x="419874" y="0"/>
                    <a:pt x="510419" y="90545"/>
                    <a:pt x="510419" y="202237"/>
                  </a:cubicBezTo>
                  <a:lnTo>
                    <a:pt x="510419" y="308182"/>
                  </a:lnTo>
                  <a:cubicBezTo>
                    <a:pt x="510419" y="419874"/>
                    <a:pt x="419874" y="510419"/>
                    <a:pt x="308182" y="510419"/>
                  </a:cubicBezTo>
                  <a:lnTo>
                    <a:pt x="202237" y="510419"/>
                  </a:lnTo>
                  <a:cubicBezTo>
                    <a:pt x="90545" y="510419"/>
                    <a:pt x="0" y="419874"/>
                    <a:pt x="0" y="308182"/>
                  </a:cubicBezTo>
                  <a:lnTo>
                    <a:pt x="0" y="202237"/>
                  </a:lnTo>
                  <a:cubicBezTo>
                    <a:pt x="0" y="90545"/>
                    <a:pt x="90545" y="0"/>
                    <a:pt x="20223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10419" cy="567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865394" y="2851745"/>
            <a:ext cx="5592845" cy="5592845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28700" y="1711596"/>
            <a:ext cx="7512677" cy="2229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67"/>
              </a:lnSpc>
            </a:pPr>
            <a:r>
              <a:rPr lang="en-US" sz="8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Problem statement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2896" y="4444843"/>
            <a:ext cx="8454550" cy="344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69" indent="-248284" lvl="1">
              <a:lnSpc>
                <a:spcPts val="390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</a:t>
            </a: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mpus physical safety remains a critical challenge</a:t>
            </a:r>
          </a:p>
          <a:p>
            <a:pPr algn="just" marL="496569" indent="-248284" lvl="1">
              <a:lnSpc>
                <a:spcPts val="390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Manual CCTV monitoring:</a:t>
            </a:r>
          </a:p>
          <a:p>
            <a:pPr algn="just" marL="993138" indent="-331046" lvl="2">
              <a:lnSpc>
                <a:spcPts val="3909"/>
              </a:lnSpc>
              <a:buFont typeface="Arial"/>
              <a:buChar char="⚬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Labor-intensive, inconsistent</a:t>
            </a:r>
          </a:p>
          <a:p>
            <a:pPr algn="just" marL="993138" indent="-331046" lvl="2">
              <a:lnSpc>
                <a:spcPts val="3909"/>
              </a:lnSpc>
              <a:buFont typeface="Arial"/>
              <a:buChar char="⚬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 false-negative risk</a:t>
            </a:r>
          </a:p>
          <a:p>
            <a:pPr algn="just" marL="496569" indent="-248284" lvl="1">
              <a:lnSpc>
                <a:spcPts val="390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gaps: unattended suspicious behavior, lack of predictive alerts</a:t>
            </a:r>
          </a:p>
          <a:p>
            <a:pPr algn="just">
              <a:lnSpc>
                <a:spcPts val="3909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16648739" y="8266678"/>
            <a:ext cx="840809" cy="84080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460609" y="8184993"/>
            <a:ext cx="3256837" cy="325683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876636" y="2324918"/>
            <a:ext cx="1151346" cy="1151346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530083" y="715164"/>
            <a:ext cx="153019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IntelliSafe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02287" y="-199975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406872" y="2534353"/>
            <a:ext cx="6459522" cy="4077275"/>
            <a:chOff x="0" y="0"/>
            <a:chExt cx="616622" cy="3892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16622" cy="389214"/>
            </a:xfrm>
            <a:custGeom>
              <a:avLst/>
              <a:gdLst/>
              <a:ahLst/>
              <a:cxnLst/>
              <a:rect r="r" b="b" t="t" l="l"/>
              <a:pathLst>
                <a:path h="389214" w="616622">
                  <a:moveTo>
                    <a:pt x="46743" y="0"/>
                  </a:moveTo>
                  <a:lnTo>
                    <a:pt x="569880" y="0"/>
                  </a:lnTo>
                  <a:cubicBezTo>
                    <a:pt x="595695" y="0"/>
                    <a:pt x="616622" y="20927"/>
                    <a:pt x="616622" y="46743"/>
                  </a:cubicBezTo>
                  <a:lnTo>
                    <a:pt x="616622" y="342472"/>
                  </a:lnTo>
                  <a:cubicBezTo>
                    <a:pt x="616622" y="354869"/>
                    <a:pt x="611698" y="366758"/>
                    <a:pt x="602932" y="375524"/>
                  </a:cubicBezTo>
                  <a:cubicBezTo>
                    <a:pt x="594166" y="384290"/>
                    <a:pt x="582277" y="389214"/>
                    <a:pt x="569880" y="389214"/>
                  </a:cubicBezTo>
                  <a:lnTo>
                    <a:pt x="46743" y="389214"/>
                  </a:lnTo>
                  <a:cubicBezTo>
                    <a:pt x="20927" y="389214"/>
                    <a:pt x="0" y="368287"/>
                    <a:pt x="0" y="342472"/>
                  </a:cubicBezTo>
                  <a:lnTo>
                    <a:pt x="0" y="46743"/>
                  </a:lnTo>
                  <a:cubicBezTo>
                    <a:pt x="0" y="34346"/>
                    <a:pt x="4925" y="22457"/>
                    <a:pt x="13691" y="13691"/>
                  </a:cubicBezTo>
                  <a:cubicBezTo>
                    <a:pt x="22457" y="4925"/>
                    <a:pt x="34346" y="0"/>
                    <a:pt x="4674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616622" cy="4463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99891" y="1948946"/>
            <a:ext cx="15785932" cy="973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0"/>
              </a:lnSpc>
            </a:pPr>
            <a:r>
              <a:rPr lang="en-US" sz="60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CEG Campus Issue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398651"/>
            <a:ext cx="7487865" cy="3688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66112" indent="-233056" lvl="1">
              <a:lnSpc>
                <a:spcPts val="3670"/>
              </a:lnSpc>
              <a:buFont typeface="Arial"/>
              <a:buChar char="•"/>
            </a:pPr>
            <a:r>
              <a:rPr lang="en-US" sz="21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21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ecent incidents of sexual harassment and safety concerns, especially at night.</a:t>
            </a:r>
          </a:p>
          <a:p>
            <a:pPr algn="just" marL="466112" indent="-233056" lvl="1">
              <a:lnSpc>
                <a:spcPts val="3670"/>
              </a:lnSpc>
              <a:buFont typeface="Arial"/>
              <a:buChar char="•"/>
            </a:pPr>
            <a:r>
              <a:rPr lang="en-US" sz="21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Limited CCTV coverage and delayed response from authorities.</a:t>
            </a:r>
          </a:p>
          <a:p>
            <a:pPr algn="just" marL="466112" indent="-233056" lvl="1">
              <a:lnSpc>
                <a:spcPts val="3670"/>
              </a:lnSpc>
              <a:buFont typeface="Arial"/>
              <a:buChar char="•"/>
            </a:pPr>
            <a:r>
              <a:rPr lang="en-US" sz="21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Students fear reporting due to lack of anonymity.</a:t>
            </a:r>
          </a:p>
          <a:p>
            <a:pPr algn="just" marL="466112" indent="-233056" lvl="1">
              <a:lnSpc>
                <a:spcPts val="3670"/>
              </a:lnSpc>
              <a:buFont typeface="Arial"/>
              <a:buChar char="•"/>
            </a:pPr>
            <a:r>
              <a:rPr lang="en-US" sz="21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Blind spots in surveillance and restricted area breaches are common.</a:t>
            </a:r>
          </a:p>
          <a:p>
            <a:pPr algn="just">
              <a:lnSpc>
                <a:spcPts val="3670"/>
              </a:lnSpc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6460609" y="8184993"/>
            <a:ext cx="3256837" cy="325683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6290722" y="8184993"/>
            <a:ext cx="1151346" cy="1151346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300036" y="6201744"/>
            <a:ext cx="554372" cy="554372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10109389" y="3522476"/>
            <a:ext cx="7054489" cy="4046369"/>
            <a:chOff x="0" y="0"/>
            <a:chExt cx="7981950" cy="45783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6"/>
              <a:stretch>
                <a:fillRect l="-19537" t="0" r="-19537" b="0"/>
              </a:stretch>
            </a:blip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650104" y="800889"/>
            <a:ext cx="5649932" cy="29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7"/>
              </a:lnSpc>
            </a:pPr>
            <a:r>
              <a:rPr lang="en-US" sz="2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Artificial Intelligence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329339" y="2324918"/>
            <a:ext cx="5568433" cy="5568433"/>
            <a:chOff x="0" y="0"/>
            <a:chExt cx="510419" cy="5104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0419" cy="510419"/>
            </a:xfrm>
            <a:custGeom>
              <a:avLst/>
              <a:gdLst/>
              <a:ahLst/>
              <a:cxnLst/>
              <a:rect r="r" b="b" t="t" l="l"/>
              <a:pathLst>
                <a:path h="510419" w="510419">
                  <a:moveTo>
                    <a:pt x="202237" y="0"/>
                  </a:moveTo>
                  <a:lnTo>
                    <a:pt x="308182" y="0"/>
                  </a:lnTo>
                  <a:cubicBezTo>
                    <a:pt x="419874" y="0"/>
                    <a:pt x="510419" y="90545"/>
                    <a:pt x="510419" y="202237"/>
                  </a:cubicBezTo>
                  <a:lnTo>
                    <a:pt x="510419" y="308182"/>
                  </a:lnTo>
                  <a:cubicBezTo>
                    <a:pt x="510419" y="419874"/>
                    <a:pt x="419874" y="510419"/>
                    <a:pt x="308182" y="510419"/>
                  </a:cubicBezTo>
                  <a:lnTo>
                    <a:pt x="202237" y="510419"/>
                  </a:lnTo>
                  <a:cubicBezTo>
                    <a:pt x="90545" y="510419"/>
                    <a:pt x="0" y="419874"/>
                    <a:pt x="0" y="308182"/>
                  </a:cubicBezTo>
                  <a:lnTo>
                    <a:pt x="0" y="202237"/>
                  </a:lnTo>
                  <a:cubicBezTo>
                    <a:pt x="0" y="90545"/>
                    <a:pt x="90545" y="0"/>
                    <a:pt x="20223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10419" cy="567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865394" y="2851745"/>
            <a:ext cx="5592845" cy="5592845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28700" y="1941243"/>
            <a:ext cx="7512677" cy="1133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67"/>
              </a:lnSpc>
            </a:pPr>
            <a:r>
              <a:rPr lang="en-US" sz="8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Solution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9450" y="3254217"/>
            <a:ext cx="8454550" cy="493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6569" indent="-248284" lvl="1">
              <a:lnSpc>
                <a:spcPts val="390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Integrated AI</a:t>
            </a: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Pipeline: YOLOv8 + MediaPipe + DeepSORT</a:t>
            </a:r>
          </a:p>
          <a:p>
            <a:pPr algn="just" marL="496569" indent="-248284" lvl="1">
              <a:lnSpc>
                <a:spcPts val="390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Core C</a:t>
            </a: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apabilities:</a:t>
            </a:r>
          </a:p>
          <a:p>
            <a:pPr algn="just" marL="496569" indent="-248284" lvl="1">
              <a:lnSpc>
                <a:spcPts val="390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Uns</a:t>
            </a: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afe behavior &amp; object detection (no helmet, restricted zones)</a:t>
            </a:r>
          </a:p>
          <a:p>
            <a:pPr algn="just" marL="496569" indent="-248284" lvl="1">
              <a:lnSpc>
                <a:spcPts val="390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Stalker detection via 20-frame persistence logic</a:t>
            </a:r>
          </a:p>
          <a:p>
            <a:pPr algn="just" marL="496569" indent="-248284" lvl="1">
              <a:lnSpc>
                <a:spcPts val="390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Simulated hourly “drone” patrols over campus feeds</a:t>
            </a:r>
          </a:p>
          <a:p>
            <a:pPr algn="just" marL="496569" indent="-248284" lvl="1">
              <a:lnSpc>
                <a:spcPts val="3909"/>
              </a:lnSpc>
              <a:buFont typeface="Arial"/>
              <a:buChar char="•"/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End-to-End Flow: Video Input → Edge AI Inference → Alert Service → Dashboard</a:t>
            </a:r>
          </a:p>
          <a:p>
            <a:pPr algn="just">
              <a:lnSpc>
                <a:spcPts val="3909"/>
              </a:lnSpc>
            </a:pPr>
          </a:p>
        </p:txBody>
      </p:sp>
      <p:grpSp>
        <p:nvGrpSpPr>
          <p:cNvPr name="Group 13" id="13"/>
          <p:cNvGrpSpPr/>
          <p:nvPr/>
        </p:nvGrpSpPr>
        <p:grpSpPr>
          <a:xfrm rot="0">
            <a:off x="16648739" y="8266678"/>
            <a:ext cx="840809" cy="84080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460609" y="8184993"/>
            <a:ext cx="3256837" cy="325683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876636" y="2324918"/>
            <a:ext cx="1151346" cy="1151346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530083" y="715164"/>
            <a:ext cx="153019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IntelliSafe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329339" y="2324918"/>
            <a:ext cx="5568433" cy="5568433"/>
            <a:chOff x="0" y="0"/>
            <a:chExt cx="510419" cy="5104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10419" cy="510419"/>
            </a:xfrm>
            <a:custGeom>
              <a:avLst/>
              <a:gdLst/>
              <a:ahLst/>
              <a:cxnLst/>
              <a:rect r="r" b="b" t="t" l="l"/>
              <a:pathLst>
                <a:path h="510419" w="510419">
                  <a:moveTo>
                    <a:pt x="202237" y="0"/>
                  </a:moveTo>
                  <a:lnTo>
                    <a:pt x="308182" y="0"/>
                  </a:lnTo>
                  <a:cubicBezTo>
                    <a:pt x="419874" y="0"/>
                    <a:pt x="510419" y="90545"/>
                    <a:pt x="510419" y="202237"/>
                  </a:cubicBezTo>
                  <a:lnTo>
                    <a:pt x="510419" y="308182"/>
                  </a:lnTo>
                  <a:cubicBezTo>
                    <a:pt x="510419" y="419874"/>
                    <a:pt x="419874" y="510419"/>
                    <a:pt x="308182" y="510419"/>
                  </a:cubicBezTo>
                  <a:lnTo>
                    <a:pt x="202237" y="510419"/>
                  </a:lnTo>
                  <a:cubicBezTo>
                    <a:pt x="90545" y="510419"/>
                    <a:pt x="0" y="419874"/>
                    <a:pt x="0" y="308182"/>
                  </a:cubicBezTo>
                  <a:lnTo>
                    <a:pt x="0" y="202237"/>
                  </a:lnTo>
                  <a:cubicBezTo>
                    <a:pt x="0" y="90545"/>
                    <a:pt x="90545" y="0"/>
                    <a:pt x="20223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10419" cy="567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865394" y="2851745"/>
            <a:ext cx="5592845" cy="5592845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31135" t="0" r="-31135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648739" y="8266678"/>
            <a:ext cx="840809" cy="84080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460609" y="8184993"/>
            <a:ext cx="3256837" cy="325683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876636" y="2324918"/>
            <a:ext cx="1151346" cy="115134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600635" y="1119980"/>
            <a:ext cx="14815342" cy="9129954"/>
          </a:xfrm>
          <a:custGeom>
            <a:avLst/>
            <a:gdLst/>
            <a:ahLst/>
            <a:cxnLst/>
            <a:rect r="r" b="b" t="t" l="l"/>
            <a:pathLst>
              <a:path h="9129954" w="14815342">
                <a:moveTo>
                  <a:pt x="0" y="0"/>
                </a:moveTo>
                <a:lnTo>
                  <a:pt x="14815342" y="0"/>
                </a:lnTo>
                <a:lnTo>
                  <a:pt x="14815342" y="9129955"/>
                </a:lnTo>
                <a:lnTo>
                  <a:pt x="0" y="912995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245060" y="188373"/>
            <a:ext cx="12208503" cy="2136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56"/>
              </a:lnSpc>
            </a:pPr>
            <a:r>
              <a:rPr lang="en-US" sz="7810" b="true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Architecture Diagram</a:t>
            </a:r>
          </a:p>
          <a:p>
            <a:pPr algn="l">
              <a:lnSpc>
                <a:spcPts val="8356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530083" y="715164"/>
            <a:ext cx="1530191" cy="44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IntelliSafe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51143" y="-450267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50104" y="2415397"/>
            <a:ext cx="6417411" cy="6431937"/>
            <a:chOff x="0" y="0"/>
            <a:chExt cx="904570" cy="9066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04570" cy="906617"/>
            </a:xfrm>
            <a:custGeom>
              <a:avLst/>
              <a:gdLst/>
              <a:ahLst/>
              <a:cxnLst/>
              <a:rect r="r" b="b" t="t" l="l"/>
              <a:pathLst>
                <a:path h="906617" w="904570">
                  <a:moveTo>
                    <a:pt x="60320" y="0"/>
                  </a:moveTo>
                  <a:lnTo>
                    <a:pt x="844250" y="0"/>
                  </a:lnTo>
                  <a:cubicBezTo>
                    <a:pt x="860248" y="0"/>
                    <a:pt x="875590" y="6355"/>
                    <a:pt x="886902" y="17667"/>
                  </a:cubicBezTo>
                  <a:cubicBezTo>
                    <a:pt x="898214" y="28979"/>
                    <a:pt x="904570" y="44322"/>
                    <a:pt x="904570" y="60320"/>
                  </a:cubicBezTo>
                  <a:lnTo>
                    <a:pt x="904570" y="846297"/>
                  </a:lnTo>
                  <a:cubicBezTo>
                    <a:pt x="904570" y="879611"/>
                    <a:pt x="877564" y="906617"/>
                    <a:pt x="844250" y="906617"/>
                  </a:cubicBezTo>
                  <a:lnTo>
                    <a:pt x="60320" y="906617"/>
                  </a:lnTo>
                  <a:cubicBezTo>
                    <a:pt x="44322" y="906617"/>
                    <a:pt x="28979" y="900262"/>
                    <a:pt x="17667" y="888950"/>
                  </a:cubicBezTo>
                  <a:cubicBezTo>
                    <a:pt x="6355" y="877638"/>
                    <a:pt x="0" y="862295"/>
                    <a:pt x="0" y="846297"/>
                  </a:cubicBezTo>
                  <a:lnTo>
                    <a:pt x="0" y="60320"/>
                  </a:lnTo>
                  <a:cubicBezTo>
                    <a:pt x="0" y="44322"/>
                    <a:pt x="6355" y="28979"/>
                    <a:pt x="17667" y="17667"/>
                  </a:cubicBezTo>
                  <a:cubicBezTo>
                    <a:pt x="28979" y="6355"/>
                    <a:pt x="44322" y="0"/>
                    <a:pt x="6032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100000"/>
                  </a:srgbClr>
                </a:gs>
                <a:gs pos="100000">
                  <a:srgbClr val="071740">
                    <a:alpha val="100000"/>
                  </a:srgbClr>
                </a:gs>
              </a:gsLst>
              <a:lin ang="0"/>
            </a:gradFill>
            <a:ln w="38100" cap="rnd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904570" cy="963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099707" y="2921176"/>
            <a:ext cx="2490521" cy="249052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71497" y="0"/>
                  </a:moveTo>
                  <a:lnTo>
                    <a:pt x="741303" y="0"/>
                  </a:lnTo>
                  <a:cubicBezTo>
                    <a:pt x="760265" y="0"/>
                    <a:pt x="778451" y="7533"/>
                    <a:pt x="791859" y="20941"/>
                  </a:cubicBezTo>
                  <a:cubicBezTo>
                    <a:pt x="805267" y="34349"/>
                    <a:pt x="812800" y="52535"/>
                    <a:pt x="812800" y="71497"/>
                  </a:cubicBezTo>
                  <a:lnTo>
                    <a:pt x="812800" y="741303"/>
                  </a:lnTo>
                  <a:cubicBezTo>
                    <a:pt x="812800" y="760265"/>
                    <a:pt x="805267" y="778451"/>
                    <a:pt x="791859" y="791859"/>
                  </a:cubicBezTo>
                  <a:cubicBezTo>
                    <a:pt x="778451" y="805267"/>
                    <a:pt x="760265" y="812800"/>
                    <a:pt x="741303" y="812800"/>
                  </a:cubicBezTo>
                  <a:lnTo>
                    <a:pt x="71497" y="812800"/>
                  </a:lnTo>
                  <a:cubicBezTo>
                    <a:pt x="52535" y="812800"/>
                    <a:pt x="34349" y="805267"/>
                    <a:pt x="20941" y="791859"/>
                  </a:cubicBezTo>
                  <a:cubicBezTo>
                    <a:pt x="7533" y="778451"/>
                    <a:pt x="0" y="760265"/>
                    <a:pt x="0" y="741303"/>
                  </a:cubicBezTo>
                  <a:lnTo>
                    <a:pt x="0" y="71497"/>
                  </a:lnTo>
                  <a:cubicBezTo>
                    <a:pt x="0" y="52535"/>
                    <a:pt x="7533" y="34349"/>
                    <a:pt x="20941" y="20941"/>
                  </a:cubicBezTo>
                  <a:cubicBezTo>
                    <a:pt x="34349" y="7533"/>
                    <a:pt x="52535" y="0"/>
                    <a:pt x="71497" y="0"/>
                  </a:cubicBezTo>
                  <a:close/>
                </a:path>
              </a:pathLst>
            </a:custGeom>
            <a:blipFill>
              <a:blip r:embed="rId4"/>
              <a:stretch>
                <a:fillRect l="-38888" t="0" r="-38888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650104" y="800889"/>
            <a:ext cx="5649932" cy="29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7"/>
              </a:lnSpc>
            </a:pPr>
            <a:r>
              <a:rPr lang="en-US" sz="2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Artificial Intelligence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5127390" y="2921176"/>
            <a:ext cx="2490521" cy="249052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71497" y="0"/>
                  </a:moveTo>
                  <a:lnTo>
                    <a:pt x="741303" y="0"/>
                  </a:lnTo>
                  <a:cubicBezTo>
                    <a:pt x="760265" y="0"/>
                    <a:pt x="778451" y="7533"/>
                    <a:pt x="791859" y="20941"/>
                  </a:cubicBezTo>
                  <a:cubicBezTo>
                    <a:pt x="805267" y="34349"/>
                    <a:pt x="812800" y="52535"/>
                    <a:pt x="812800" y="71497"/>
                  </a:cubicBezTo>
                  <a:lnTo>
                    <a:pt x="812800" y="741303"/>
                  </a:lnTo>
                  <a:cubicBezTo>
                    <a:pt x="812800" y="760265"/>
                    <a:pt x="805267" y="778451"/>
                    <a:pt x="791859" y="791859"/>
                  </a:cubicBezTo>
                  <a:cubicBezTo>
                    <a:pt x="778451" y="805267"/>
                    <a:pt x="760265" y="812800"/>
                    <a:pt x="741303" y="812800"/>
                  </a:cubicBezTo>
                  <a:lnTo>
                    <a:pt x="71497" y="812800"/>
                  </a:lnTo>
                  <a:cubicBezTo>
                    <a:pt x="52535" y="812800"/>
                    <a:pt x="34349" y="805267"/>
                    <a:pt x="20941" y="791859"/>
                  </a:cubicBezTo>
                  <a:cubicBezTo>
                    <a:pt x="7533" y="778451"/>
                    <a:pt x="0" y="760265"/>
                    <a:pt x="0" y="741303"/>
                  </a:cubicBezTo>
                  <a:lnTo>
                    <a:pt x="0" y="71497"/>
                  </a:lnTo>
                  <a:cubicBezTo>
                    <a:pt x="0" y="52535"/>
                    <a:pt x="7533" y="34349"/>
                    <a:pt x="20941" y="20941"/>
                  </a:cubicBezTo>
                  <a:cubicBezTo>
                    <a:pt x="34349" y="7533"/>
                    <a:pt x="52535" y="0"/>
                    <a:pt x="71497" y="0"/>
                  </a:cubicBezTo>
                  <a:close/>
                </a:path>
              </a:pathLst>
            </a:custGeom>
            <a:blipFill>
              <a:blip r:embed="rId5"/>
              <a:stretch>
                <a:fillRect l="-16666" t="0" r="-16666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2099707" y="5831105"/>
            <a:ext cx="5518205" cy="2490521"/>
            <a:chOff x="0" y="0"/>
            <a:chExt cx="1800907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00907" cy="812800"/>
            </a:xfrm>
            <a:custGeom>
              <a:avLst/>
              <a:gdLst/>
              <a:ahLst/>
              <a:cxnLst/>
              <a:rect r="r" b="b" t="t" l="l"/>
              <a:pathLst>
                <a:path h="812800" w="1800907">
                  <a:moveTo>
                    <a:pt x="32268" y="0"/>
                  </a:moveTo>
                  <a:lnTo>
                    <a:pt x="1768638" y="0"/>
                  </a:lnTo>
                  <a:cubicBezTo>
                    <a:pt x="1786460" y="0"/>
                    <a:pt x="1800907" y="14447"/>
                    <a:pt x="1800907" y="32268"/>
                  </a:cubicBezTo>
                  <a:lnTo>
                    <a:pt x="1800907" y="780532"/>
                  </a:lnTo>
                  <a:cubicBezTo>
                    <a:pt x="1800907" y="798353"/>
                    <a:pt x="1786460" y="812800"/>
                    <a:pt x="1768638" y="812800"/>
                  </a:cubicBezTo>
                  <a:lnTo>
                    <a:pt x="32268" y="812800"/>
                  </a:lnTo>
                  <a:cubicBezTo>
                    <a:pt x="14447" y="812800"/>
                    <a:pt x="0" y="798353"/>
                    <a:pt x="0" y="780532"/>
                  </a:cubicBezTo>
                  <a:lnTo>
                    <a:pt x="0" y="32268"/>
                  </a:lnTo>
                  <a:cubicBezTo>
                    <a:pt x="0" y="14447"/>
                    <a:pt x="14447" y="0"/>
                    <a:pt x="32268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23948" r="0" b="-23948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9121429" y="1575282"/>
            <a:ext cx="7440513" cy="2018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2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Core Feature – Object &amp; Behavior Detection</a:t>
            </a:r>
          </a:p>
          <a:p>
            <a:pPr algn="l">
              <a:lnSpc>
                <a:spcPts val="2358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9121429" y="3259136"/>
            <a:ext cx="6936664" cy="6038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YO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LOv8: People, helmets, restricted signs</a:t>
            </a:r>
          </a:p>
          <a:p>
            <a:pPr algn="just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MediaPipe Pose: Falls, loitering, unsafe postures</a:t>
            </a:r>
          </a:p>
          <a:p>
            <a:pPr algn="just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DeepSORT Tracking: Assigns persistent IDs across frames</a:t>
            </a:r>
          </a:p>
          <a:p>
            <a:pPr algn="just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Output:</a:t>
            </a:r>
          </a:p>
          <a:p>
            <a:pPr algn="just" marL="1079496" indent="-359832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Bounding-box screenshots</a:t>
            </a:r>
          </a:p>
          <a:p>
            <a:pPr algn="just" marL="1079496" indent="-359832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Event metadata (type, timestamp, camera ID)</a:t>
            </a:r>
          </a:p>
          <a:p>
            <a:pPr algn="just">
              <a:lnSpc>
                <a:spcPts val="5949"/>
              </a:lnSpc>
            </a:pPr>
          </a:p>
        </p:txBody>
      </p:sp>
      <p:grpSp>
        <p:nvGrpSpPr>
          <p:cNvPr name="Group 18" id="18"/>
          <p:cNvGrpSpPr/>
          <p:nvPr/>
        </p:nvGrpSpPr>
        <p:grpSpPr>
          <a:xfrm rot="0">
            <a:off x="15341423" y="7929301"/>
            <a:ext cx="3835754" cy="3835754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8797039" y="8847334"/>
            <a:ext cx="648781" cy="648781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87142" y="2138211"/>
            <a:ext cx="554372" cy="554372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6414067" y="2272396"/>
            <a:ext cx="648781" cy="648781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50104" y="800889"/>
            <a:ext cx="5649932" cy="29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7"/>
              </a:lnSpc>
            </a:pPr>
            <a:r>
              <a:rPr lang="en-US" sz="2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IntelliSafe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84394" y="1476375"/>
            <a:ext cx="7440513" cy="3945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0"/>
              </a:lnSpc>
            </a:pPr>
            <a:r>
              <a:rPr lang="en-US" sz="60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Core Feature – Stalker Identification</a:t>
            </a:r>
          </a:p>
          <a:p>
            <a:pPr algn="l">
              <a:lnSpc>
                <a:spcPts val="786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015240" y="4313087"/>
            <a:ext cx="7244060" cy="428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Logic:</a:t>
            </a:r>
          </a:p>
          <a:p>
            <a:pPr algn="just" marL="863601" indent="-287867" lvl="2">
              <a:lnSpc>
                <a:spcPts val="3400"/>
              </a:lnSpc>
              <a:buAutoNum type="alphaL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Track every person with DeepSORT IDs</a:t>
            </a:r>
          </a:p>
          <a:p>
            <a:pPr algn="just" marL="863601" indent="-287867" lvl="2">
              <a:lnSpc>
                <a:spcPts val="3400"/>
              </a:lnSpc>
              <a:buAutoNum type="alphaL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Compute inter-subject proximity each frame</a:t>
            </a:r>
          </a:p>
          <a:p>
            <a:pPr algn="just" marL="863601" indent="-287867" lvl="2">
              <a:lnSpc>
                <a:spcPts val="3400"/>
              </a:lnSpc>
              <a:buAutoNum type="alphaLcPeriod" startAt="1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If Person A follows Person B within threshold for ≥20 consecutive frames → flag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Stored:</a:t>
            </a:r>
          </a:p>
          <a:p>
            <a:pPr algn="just" marL="863601" indent="-287867" lvl="2">
              <a:lnSpc>
                <a:spcPts val="34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Stalker_ID, Victim_ID, Start_Frame, End_Frame, Camera_ID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Dashboard: “Can-Be-Stalker” list with thumbnails</a:t>
            </a:r>
          </a:p>
          <a:p>
            <a:pPr algn="just">
              <a:lnSpc>
                <a:spcPts val="3400"/>
              </a:lnSpc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9926094" y="8964204"/>
            <a:ext cx="2438700" cy="807119"/>
            <a:chOff x="0" y="0"/>
            <a:chExt cx="343748" cy="11376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43748" cy="113768"/>
            </a:xfrm>
            <a:custGeom>
              <a:avLst/>
              <a:gdLst/>
              <a:ahLst/>
              <a:cxnLst/>
              <a:rect r="r" b="b" t="t" l="l"/>
              <a:pathLst>
                <a:path h="113768" w="343748">
                  <a:moveTo>
                    <a:pt x="56884" y="0"/>
                  </a:moveTo>
                  <a:lnTo>
                    <a:pt x="286864" y="0"/>
                  </a:lnTo>
                  <a:cubicBezTo>
                    <a:pt x="318280" y="0"/>
                    <a:pt x="343748" y="25468"/>
                    <a:pt x="343748" y="56884"/>
                  </a:cubicBezTo>
                  <a:lnTo>
                    <a:pt x="343748" y="56884"/>
                  </a:lnTo>
                  <a:cubicBezTo>
                    <a:pt x="343748" y="71970"/>
                    <a:pt x="337755" y="86439"/>
                    <a:pt x="327087" y="97107"/>
                  </a:cubicBezTo>
                  <a:cubicBezTo>
                    <a:pt x="316420" y="107775"/>
                    <a:pt x="301951" y="113768"/>
                    <a:pt x="286864" y="113768"/>
                  </a:cubicBezTo>
                  <a:lnTo>
                    <a:pt x="56884" y="113768"/>
                  </a:lnTo>
                  <a:cubicBezTo>
                    <a:pt x="25468" y="113768"/>
                    <a:pt x="0" y="88300"/>
                    <a:pt x="0" y="56884"/>
                  </a:cubicBezTo>
                  <a:lnTo>
                    <a:pt x="0" y="56884"/>
                  </a:lnTo>
                  <a:cubicBezTo>
                    <a:pt x="0" y="25468"/>
                    <a:pt x="25468" y="0"/>
                    <a:pt x="56884" y="0"/>
                  </a:cubicBezTo>
                  <a:close/>
                </a:path>
              </a:pathLst>
            </a:custGeom>
            <a:solidFill>
              <a:srgbClr val="0A354F">
                <a:alpha val="29804"/>
              </a:srgbClr>
            </a:solidFill>
            <a:ln w="38100" cap="rnd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343748" cy="1709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821116" y="9159801"/>
            <a:ext cx="254367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Let’s gooooo!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5973473" y="7997536"/>
            <a:ext cx="3902867" cy="3902867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963371" y="8216418"/>
            <a:ext cx="1151346" cy="115134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743263" y="2099588"/>
            <a:ext cx="554372" cy="55437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4205698" y="2480552"/>
            <a:ext cx="5121819" cy="10134399"/>
            <a:chOff x="0" y="0"/>
            <a:chExt cx="2620010" cy="518414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41709" t="0" r="-82938" b="0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32" id="32"/>
          <p:cNvGrpSpPr>
            <a:grpSpLocks noChangeAspect="true"/>
          </p:cNvGrpSpPr>
          <p:nvPr/>
        </p:nvGrpSpPr>
        <p:grpSpPr>
          <a:xfrm rot="0">
            <a:off x="-1439001" y="2401025"/>
            <a:ext cx="5121819" cy="10134399"/>
            <a:chOff x="0" y="0"/>
            <a:chExt cx="2620010" cy="518414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163592" t="0" r="-61056" b="0"/>
              </a:stretch>
            </a:blip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50104" y="800889"/>
            <a:ext cx="5649932" cy="29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7"/>
              </a:lnSpc>
            </a:pPr>
            <a:r>
              <a:rPr lang="en-US" sz="2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IntelliSafe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87596" y="1543050"/>
            <a:ext cx="7512677" cy="3750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65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Core Feature – Simulated Drone Patrols</a:t>
            </a:r>
          </a:p>
          <a:p>
            <a:pPr algn="l">
              <a:lnSpc>
                <a:spcPts val="6307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873391" y="4860085"/>
            <a:ext cx="7203358" cy="3257397"/>
            <a:chOff x="0" y="0"/>
            <a:chExt cx="1015353" cy="45914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15353" cy="459148"/>
            </a:xfrm>
            <a:custGeom>
              <a:avLst/>
              <a:gdLst/>
              <a:ahLst/>
              <a:cxnLst/>
              <a:rect r="r" b="b" t="t" l="l"/>
              <a:pathLst>
                <a:path h="459148" w="1015353">
                  <a:moveTo>
                    <a:pt x="53738" y="0"/>
                  </a:moveTo>
                  <a:lnTo>
                    <a:pt x="961615" y="0"/>
                  </a:lnTo>
                  <a:cubicBezTo>
                    <a:pt x="991294" y="0"/>
                    <a:pt x="1015353" y="24059"/>
                    <a:pt x="1015353" y="53738"/>
                  </a:cubicBezTo>
                  <a:lnTo>
                    <a:pt x="1015353" y="405410"/>
                  </a:lnTo>
                  <a:cubicBezTo>
                    <a:pt x="1015353" y="435089"/>
                    <a:pt x="991294" y="459148"/>
                    <a:pt x="961615" y="459148"/>
                  </a:cubicBezTo>
                  <a:lnTo>
                    <a:pt x="53738" y="459148"/>
                  </a:lnTo>
                  <a:cubicBezTo>
                    <a:pt x="24059" y="459148"/>
                    <a:pt x="0" y="435089"/>
                    <a:pt x="0" y="405410"/>
                  </a:cubicBezTo>
                  <a:lnTo>
                    <a:pt x="0" y="53738"/>
                  </a:lnTo>
                  <a:cubicBezTo>
                    <a:pt x="0" y="24059"/>
                    <a:pt x="24059" y="0"/>
                    <a:pt x="5373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20000"/>
                  </a:srgbClr>
                </a:gs>
                <a:gs pos="100000">
                  <a:srgbClr val="071740">
                    <a:alpha val="20000"/>
                  </a:srgbClr>
                </a:gs>
              </a:gsLst>
              <a:lin ang="0"/>
            </a:gradFill>
            <a:ln w="38100" cap="rnd">
              <a:gradFill>
                <a:gsLst>
                  <a:gs pos="0">
                    <a:srgbClr val="009EC3">
                      <a:alpha val="20000"/>
                    </a:srgbClr>
                  </a:gs>
                  <a:gs pos="100000">
                    <a:srgbClr val="00FBB2">
                      <a:alpha val="2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1015353" cy="525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518157" indent="-259078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FFFFFF">
                      <a:alpha val="19608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Operation:</a:t>
              </a:r>
            </a:p>
            <a:p>
              <a:pPr algn="ctr" marL="1036314" indent="-345438" lvl="2">
                <a:lnSpc>
                  <a:spcPts val="3359"/>
                </a:lnSpc>
                <a:buFont typeface="Arial"/>
                <a:buChar char="⚬"/>
              </a:pPr>
              <a:r>
                <a:rPr lang="en-US" sz="2399">
                  <a:solidFill>
                    <a:srgbClr val="FFFFFF">
                      <a:alpha val="19608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Sequentially process video segments along waypoints</a:t>
              </a:r>
            </a:p>
            <a:p>
              <a:pPr algn="ctr" marL="1036314" indent="-345438" lvl="2">
                <a:lnSpc>
                  <a:spcPts val="3359"/>
                </a:lnSpc>
                <a:buFont typeface="Arial"/>
                <a:buChar char="⚬"/>
              </a:pPr>
              <a:r>
                <a:rPr lang="en-US" sz="2399">
                  <a:solidFill>
                    <a:srgbClr val="FFFFFF">
                      <a:alpha val="19608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Generate “Drone Sweep Active” alerts</a:t>
              </a:r>
            </a:p>
            <a:p>
              <a:pPr algn="ctr" marL="518157" indent="-259078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FFFFFF">
                      <a:alpha val="19608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Dashboard Widget:</a:t>
              </a:r>
            </a:p>
            <a:p>
              <a:pPr algn="ctr" marL="1036314" indent="-345438" lvl="2">
                <a:lnSpc>
                  <a:spcPts val="3359"/>
                </a:lnSpc>
                <a:buFont typeface="Arial"/>
                <a:buChar char="⚬"/>
              </a:pPr>
              <a:r>
                <a:rPr lang="en-US" sz="2399">
                  <a:solidFill>
                    <a:srgbClr val="FFFFFF">
                      <a:alpha val="19608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Live sweep status</a:t>
              </a:r>
            </a:p>
            <a:p>
              <a:pPr algn="ctr" marL="1036314" indent="-345438" lvl="2">
                <a:lnSpc>
                  <a:spcPts val="3359"/>
                </a:lnSpc>
                <a:spcBef>
                  <a:spcPct val="0"/>
                </a:spcBef>
                <a:buFont typeface="Arial"/>
                <a:buChar char="⚬"/>
              </a:pPr>
              <a:r>
                <a:rPr lang="en-US" sz="2399">
                  <a:solidFill>
                    <a:srgbClr val="FFFFFF">
                      <a:alpha val="19608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Heatmap overlay of patrol coverage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284201" y="5893770"/>
            <a:ext cx="7203358" cy="2800916"/>
            <a:chOff x="0" y="0"/>
            <a:chExt cx="1015353" cy="39480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15353" cy="394805"/>
            </a:xfrm>
            <a:custGeom>
              <a:avLst/>
              <a:gdLst/>
              <a:ahLst/>
              <a:cxnLst/>
              <a:rect r="r" b="b" t="t" l="l"/>
              <a:pathLst>
                <a:path h="394805" w="1015353">
                  <a:moveTo>
                    <a:pt x="53738" y="0"/>
                  </a:moveTo>
                  <a:lnTo>
                    <a:pt x="961615" y="0"/>
                  </a:lnTo>
                  <a:cubicBezTo>
                    <a:pt x="991294" y="0"/>
                    <a:pt x="1015353" y="24059"/>
                    <a:pt x="1015353" y="53738"/>
                  </a:cubicBezTo>
                  <a:lnTo>
                    <a:pt x="1015353" y="341066"/>
                  </a:lnTo>
                  <a:cubicBezTo>
                    <a:pt x="1015353" y="370745"/>
                    <a:pt x="991294" y="394805"/>
                    <a:pt x="961615" y="394805"/>
                  </a:cubicBezTo>
                  <a:lnTo>
                    <a:pt x="53738" y="394805"/>
                  </a:lnTo>
                  <a:cubicBezTo>
                    <a:pt x="24059" y="394805"/>
                    <a:pt x="0" y="370745"/>
                    <a:pt x="0" y="341066"/>
                  </a:cubicBezTo>
                  <a:lnTo>
                    <a:pt x="0" y="53738"/>
                  </a:lnTo>
                  <a:cubicBezTo>
                    <a:pt x="0" y="24059"/>
                    <a:pt x="24059" y="0"/>
                    <a:pt x="5373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20000"/>
                  </a:srgbClr>
                </a:gs>
                <a:gs pos="100000">
                  <a:srgbClr val="071740">
                    <a:alpha val="20000"/>
                  </a:srgbClr>
                </a:gs>
              </a:gsLst>
              <a:lin ang="0"/>
            </a:gradFill>
            <a:ln w="38100" cap="rnd">
              <a:gradFill>
                <a:gsLst>
                  <a:gs pos="0">
                    <a:srgbClr val="009EC3">
                      <a:alpha val="20000"/>
                    </a:srgbClr>
                  </a:gs>
                  <a:gs pos="100000">
                    <a:srgbClr val="00FBB2">
                      <a:alpha val="2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015353" cy="4519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9893843" y="6772137"/>
            <a:ext cx="5999181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Sch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eduler: Python cron-style job (18:00–06:00)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Waypoints JSON: Defines campus sweep path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893843" y="6498308"/>
            <a:ext cx="5999181" cy="322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3"/>
              </a:lnSpc>
            </a:pPr>
            <a:r>
              <a:rPr lang="en-US" sz="2199" b="true">
                <a:solidFill>
                  <a:srgbClr val="00B5BF"/>
                </a:solidFill>
                <a:latin typeface="Poppins Bold"/>
                <a:ea typeface="Poppins Bold"/>
                <a:cs typeface="Poppins Bold"/>
                <a:sym typeface="Poppins Bold"/>
              </a:rPr>
              <a:t>Controllers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503168" y="2181159"/>
            <a:ext cx="6984391" cy="2800916"/>
            <a:chOff x="0" y="0"/>
            <a:chExt cx="984488" cy="39480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84488" cy="394805"/>
            </a:xfrm>
            <a:custGeom>
              <a:avLst/>
              <a:gdLst/>
              <a:ahLst/>
              <a:cxnLst/>
              <a:rect r="r" b="b" t="t" l="l"/>
              <a:pathLst>
                <a:path h="394805" w="984488">
                  <a:moveTo>
                    <a:pt x="55423" y="0"/>
                  </a:moveTo>
                  <a:lnTo>
                    <a:pt x="929065" y="0"/>
                  </a:lnTo>
                  <a:cubicBezTo>
                    <a:pt x="943765" y="0"/>
                    <a:pt x="957862" y="5839"/>
                    <a:pt x="968255" y="16233"/>
                  </a:cubicBezTo>
                  <a:cubicBezTo>
                    <a:pt x="978649" y="26627"/>
                    <a:pt x="984488" y="40724"/>
                    <a:pt x="984488" y="55423"/>
                  </a:cubicBezTo>
                  <a:lnTo>
                    <a:pt x="984488" y="339381"/>
                  </a:lnTo>
                  <a:cubicBezTo>
                    <a:pt x="984488" y="354081"/>
                    <a:pt x="978649" y="368178"/>
                    <a:pt x="968255" y="378571"/>
                  </a:cubicBezTo>
                  <a:cubicBezTo>
                    <a:pt x="957862" y="388965"/>
                    <a:pt x="943765" y="394805"/>
                    <a:pt x="929065" y="394805"/>
                  </a:cubicBezTo>
                  <a:lnTo>
                    <a:pt x="55423" y="394805"/>
                  </a:lnTo>
                  <a:cubicBezTo>
                    <a:pt x="40724" y="394805"/>
                    <a:pt x="26627" y="388965"/>
                    <a:pt x="16233" y="378571"/>
                  </a:cubicBezTo>
                  <a:cubicBezTo>
                    <a:pt x="5839" y="368178"/>
                    <a:pt x="0" y="354081"/>
                    <a:pt x="0" y="339381"/>
                  </a:cubicBezTo>
                  <a:lnTo>
                    <a:pt x="0" y="55423"/>
                  </a:lnTo>
                  <a:cubicBezTo>
                    <a:pt x="0" y="40724"/>
                    <a:pt x="5839" y="26627"/>
                    <a:pt x="16233" y="16233"/>
                  </a:cubicBezTo>
                  <a:cubicBezTo>
                    <a:pt x="26627" y="5839"/>
                    <a:pt x="40724" y="0"/>
                    <a:pt x="5542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984488" cy="4519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284201" y="2524520"/>
            <a:ext cx="6801712" cy="2831446"/>
            <a:chOff x="0" y="0"/>
            <a:chExt cx="6101599" cy="254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101599" cy="2540000"/>
            </a:xfrm>
            <a:custGeom>
              <a:avLst/>
              <a:gdLst/>
              <a:ahLst/>
              <a:cxnLst/>
              <a:rect r="r" b="b" t="t" l="l"/>
              <a:pathLst>
                <a:path h="2540000" w="6101599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63523" y="0"/>
                    <a:pt x="366096" y="0"/>
                  </a:cubicBezTo>
                  <a:lnTo>
                    <a:pt x="5735503" y="0"/>
                  </a:lnTo>
                  <a:cubicBezTo>
                    <a:pt x="5938076" y="0"/>
                    <a:pt x="6101599" y="170180"/>
                    <a:pt x="6101599" y="381000"/>
                  </a:cubicBezTo>
                  <a:lnTo>
                    <a:pt x="6101599" y="2159000"/>
                  </a:lnTo>
                  <a:cubicBezTo>
                    <a:pt x="6101599" y="2369820"/>
                    <a:pt x="5938076" y="2540000"/>
                    <a:pt x="5735503" y="2540000"/>
                  </a:cubicBezTo>
                  <a:lnTo>
                    <a:pt x="366096" y="2540000"/>
                  </a:lnTo>
                  <a:cubicBezTo>
                    <a:pt x="163523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4"/>
              <a:stretch>
                <a:fillRect l="0" t="-26420" r="0" b="-26420"/>
              </a:stretch>
            </a:blipFill>
          </p:spPr>
        </p:sp>
      </p:grpSp>
      <p:sp>
        <p:nvSpPr>
          <p:cNvPr name="Freeform 21" id="21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E1330">
                <a:alpha val="100000"/>
              </a:srgbClr>
            </a:gs>
            <a:gs pos="100000">
              <a:srgbClr val="07174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3714" y="-311049"/>
            <a:ext cx="19190287" cy="1854099"/>
            <a:chOff x="0" y="0"/>
            <a:chExt cx="2704977" cy="2613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4977" cy="261345"/>
            </a:xfrm>
            <a:custGeom>
              <a:avLst/>
              <a:gdLst/>
              <a:ahLst/>
              <a:cxnLst/>
              <a:rect r="r" b="b" t="t" l="l"/>
              <a:pathLst>
                <a:path h="261345" w="2704977">
                  <a:moveTo>
                    <a:pt x="8069" y="0"/>
                  </a:moveTo>
                  <a:lnTo>
                    <a:pt x="2696908" y="0"/>
                  </a:lnTo>
                  <a:cubicBezTo>
                    <a:pt x="2701364" y="0"/>
                    <a:pt x="2704977" y="3612"/>
                    <a:pt x="2704977" y="8069"/>
                  </a:cubicBezTo>
                  <a:lnTo>
                    <a:pt x="2704977" y="253277"/>
                  </a:lnTo>
                  <a:cubicBezTo>
                    <a:pt x="2704977" y="257733"/>
                    <a:pt x="2701364" y="261345"/>
                    <a:pt x="2696908" y="261345"/>
                  </a:cubicBezTo>
                  <a:lnTo>
                    <a:pt x="8069" y="261345"/>
                  </a:lnTo>
                  <a:cubicBezTo>
                    <a:pt x="3612" y="261345"/>
                    <a:pt x="0" y="257733"/>
                    <a:pt x="0" y="253277"/>
                  </a:cubicBezTo>
                  <a:lnTo>
                    <a:pt x="0" y="8069"/>
                  </a:lnTo>
                  <a:cubicBezTo>
                    <a:pt x="0" y="3612"/>
                    <a:pt x="3612" y="0"/>
                    <a:pt x="80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E1330">
                    <a:alpha val="30000"/>
                  </a:srgbClr>
                </a:gs>
                <a:gs pos="100000">
                  <a:srgbClr val="071740">
                    <a:alpha val="300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009EC3">
                      <a:alpha val="30000"/>
                    </a:srgbClr>
                  </a:gs>
                  <a:gs pos="100000">
                    <a:srgbClr val="00FBB2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4977" cy="31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866395" y="727075"/>
            <a:ext cx="392905" cy="392905"/>
          </a:xfrm>
          <a:custGeom>
            <a:avLst/>
            <a:gdLst/>
            <a:ahLst/>
            <a:cxnLst/>
            <a:rect r="r" b="b" t="t" l="l"/>
            <a:pathLst>
              <a:path h="392905" w="392905">
                <a:moveTo>
                  <a:pt x="0" y="0"/>
                </a:moveTo>
                <a:lnTo>
                  <a:pt x="392905" y="0"/>
                </a:lnTo>
                <a:lnTo>
                  <a:pt x="392905" y="392905"/>
                </a:lnTo>
                <a:lnTo>
                  <a:pt x="0" y="392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380018" y="7842437"/>
            <a:ext cx="3617460" cy="361746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335805">
            <a:off x="5932122" y="2699754"/>
            <a:ext cx="3767646" cy="7808593"/>
          </a:xfrm>
          <a:custGeom>
            <a:avLst/>
            <a:gdLst/>
            <a:ahLst/>
            <a:cxnLst/>
            <a:rect r="r" b="b" t="t" l="l"/>
            <a:pathLst>
              <a:path h="7808593" w="3767646">
                <a:moveTo>
                  <a:pt x="0" y="0"/>
                </a:moveTo>
                <a:lnTo>
                  <a:pt x="3767646" y="0"/>
                </a:lnTo>
                <a:lnTo>
                  <a:pt x="3767646" y="7808593"/>
                </a:lnTo>
                <a:lnTo>
                  <a:pt x="0" y="78085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144000" y="2234815"/>
            <a:ext cx="7574804" cy="2914100"/>
            <a:chOff x="0" y="0"/>
            <a:chExt cx="1067710" cy="4107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67710" cy="410759"/>
            </a:xfrm>
            <a:custGeom>
              <a:avLst/>
              <a:gdLst/>
              <a:ahLst/>
              <a:cxnLst/>
              <a:rect r="r" b="b" t="t" l="l"/>
              <a:pathLst>
                <a:path h="410759" w="1067710">
                  <a:moveTo>
                    <a:pt x="51103" y="0"/>
                  </a:moveTo>
                  <a:lnTo>
                    <a:pt x="1016607" y="0"/>
                  </a:lnTo>
                  <a:cubicBezTo>
                    <a:pt x="1044831" y="0"/>
                    <a:pt x="1067710" y="22880"/>
                    <a:pt x="1067710" y="51103"/>
                  </a:cubicBezTo>
                  <a:lnTo>
                    <a:pt x="1067710" y="359655"/>
                  </a:lnTo>
                  <a:cubicBezTo>
                    <a:pt x="1067710" y="373209"/>
                    <a:pt x="1062326" y="386207"/>
                    <a:pt x="1052743" y="395791"/>
                  </a:cubicBezTo>
                  <a:cubicBezTo>
                    <a:pt x="1043159" y="405374"/>
                    <a:pt x="1030161" y="410759"/>
                    <a:pt x="1016607" y="410759"/>
                  </a:cubicBezTo>
                  <a:lnTo>
                    <a:pt x="51103" y="410759"/>
                  </a:lnTo>
                  <a:cubicBezTo>
                    <a:pt x="22880" y="410759"/>
                    <a:pt x="0" y="387879"/>
                    <a:pt x="0" y="359655"/>
                  </a:cubicBezTo>
                  <a:lnTo>
                    <a:pt x="0" y="51103"/>
                  </a:lnTo>
                  <a:cubicBezTo>
                    <a:pt x="0" y="22880"/>
                    <a:pt x="22880" y="0"/>
                    <a:pt x="51103" y="0"/>
                  </a:cubicBezTo>
                  <a:close/>
                </a:path>
              </a:pathLst>
            </a:custGeom>
            <a:solidFill>
              <a:srgbClr val="0A354F">
                <a:alpha val="44706"/>
              </a:srgbClr>
            </a:solidFill>
            <a:ln w="38100" cap="rnd">
              <a:gradFill>
                <a:gsLst>
                  <a:gs pos="0">
                    <a:srgbClr val="009EC3">
                      <a:alpha val="45000"/>
                    </a:srgbClr>
                  </a:gs>
                  <a:gs pos="100000">
                    <a:srgbClr val="00FBB2">
                      <a:alpha val="45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1067710" cy="46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144000" y="5906713"/>
            <a:ext cx="7574804" cy="2914100"/>
            <a:chOff x="0" y="0"/>
            <a:chExt cx="1067710" cy="41075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67710" cy="410759"/>
            </a:xfrm>
            <a:custGeom>
              <a:avLst/>
              <a:gdLst/>
              <a:ahLst/>
              <a:cxnLst/>
              <a:rect r="r" b="b" t="t" l="l"/>
              <a:pathLst>
                <a:path h="410759" w="1067710">
                  <a:moveTo>
                    <a:pt x="51103" y="0"/>
                  </a:moveTo>
                  <a:lnTo>
                    <a:pt x="1016607" y="0"/>
                  </a:lnTo>
                  <a:cubicBezTo>
                    <a:pt x="1044831" y="0"/>
                    <a:pt x="1067710" y="22880"/>
                    <a:pt x="1067710" y="51103"/>
                  </a:cubicBezTo>
                  <a:lnTo>
                    <a:pt x="1067710" y="359655"/>
                  </a:lnTo>
                  <a:cubicBezTo>
                    <a:pt x="1067710" y="373209"/>
                    <a:pt x="1062326" y="386207"/>
                    <a:pt x="1052743" y="395791"/>
                  </a:cubicBezTo>
                  <a:cubicBezTo>
                    <a:pt x="1043159" y="405374"/>
                    <a:pt x="1030161" y="410759"/>
                    <a:pt x="1016607" y="410759"/>
                  </a:cubicBezTo>
                  <a:lnTo>
                    <a:pt x="51103" y="410759"/>
                  </a:lnTo>
                  <a:cubicBezTo>
                    <a:pt x="22880" y="410759"/>
                    <a:pt x="0" y="387879"/>
                    <a:pt x="0" y="359655"/>
                  </a:cubicBezTo>
                  <a:lnTo>
                    <a:pt x="0" y="51103"/>
                  </a:lnTo>
                  <a:cubicBezTo>
                    <a:pt x="0" y="22880"/>
                    <a:pt x="22880" y="0"/>
                    <a:pt x="51103" y="0"/>
                  </a:cubicBezTo>
                  <a:close/>
                </a:path>
              </a:pathLst>
            </a:custGeom>
            <a:solidFill>
              <a:srgbClr val="0A354F">
                <a:alpha val="44706"/>
              </a:srgbClr>
            </a:solidFill>
            <a:ln w="38100" cap="rnd">
              <a:gradFill>
                <a:gsLst>
                  <a:gs pos="0">
                    <a:srgbClr val="009EC3">
                      <a:alpha val="45000"/>
                    </a:srgbClr>
                  </a:gs>
                  <a:gs pos="100000">
                    <a:srgbClr val="00FBB2">
                      <a:alpha val="45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067710" cy="46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9573113" y="2786584"/>
            <a:ext cx="1071605" cy="1071605"/>
          </a:xfrm>
          <a:custGeom>
            <a:avLst/>
            <a:gdLst/>
            <a:ahLst/>
            <a:cxnLst/>
            <a:rect r="r" b="b" t="t" l="l"/>
            <a:pathLst>
              <a:path h="1071605" w="1071605">
                <a:moveTo>
                  <a:pt x="0" y="0"/>
                </a:moveTo>
                <a:lnTo>
                  <a:pt x="1071604" y="0"/>
                </a:lnTo>
                <a:lnTo>
                  <a:pt x="1071604" y="1071605"/>
                </a:lnTo>
                <a:lnTo>
                  <a:pt x="0" y="10716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9587856" y="6428913"/>
            <a:ext cx="1004018" cy="1041905"/>
          </a:xfrm>
          <a:custGeom>
            <a:avLst/>
            <a:gdLst/>
            <a:ahLst/>
            <a:cxnLst/>
            <a:rect r="r" b="b" t="t" l="l"/>
            <a:pathLst>
              <a:path h="1041905" w="1004018">
                <a:moveTo>
                  <a:pt x="0" y="0"/>
                </a:moveTo>
                <a:lnTo>
                  <a:pt x="1004018" y="0"/>
                </a:lnTo>
                <a:lnTo>
                  <a:pt x="1004018" y="1041905"/>
                </a:lnTo>
                <a:lnTo>
                  <a:pt x="0" y="10419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650104" y="800889"/>
            <a:ext cx="5649932" cy="291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7"/>
              </a:lnSpc>
            </a:pPr>
            <a:r>
              <a:rPr lang="en-US" sz="21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IntelliSafe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940403" y="3030886"/>
            <a:ext cx="5292799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stAPI Endpoints: Receive detection events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Queue (Redis optional): Buffers for real-time WebSocket push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0940403" y="2700859"/>
            <a:ext cx="146207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00B5BF"/>
                </a:solidFill>
                <a:latin typeface="Poppins Bold"/>
                <a:ea typeface="Poppins Bold"/>
                <a:cs typeface="Poppins Bold"/>
                <a:sym typeface="Poppins Bold"/>
              </a:rPr>
              <a:t>Service 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40403" y="6701789"/>
            <a:ext cx="5292799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Dashb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oard:</a:t>
            </a:r>
          </a:p>
          <a:p>
            <a:pPr algn="just" marL="863601" indent="-287867" lvl="2">
              <a:lnSpc>
                <a:spcPts val="34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Real-time notifications</a:t>
            </a:r>
          </a:p>
          <a:p>
            <a:pPr algn="just" marL="863601" indent="-287867" lvl="2">
              <a:lnSpc>
                <a:spcPts val="3400"/>
              </a:lnSpc>
              <a:buFont typeface="Arial"/>
              <a:buChar char="⚬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Clickable thumbnail → full screenshot + metadata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0940403" y="6371763"/>
            <a:ext cx="146207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00B5BF"/>
                </a:solidFill>
                <a:latin typeface="Poppins Bold"/>
                <a:ea typeface="Poppins Bold"/>
                <a:cs typeface="Poppins Bold"/>
                <a:sym typeface="Poppins Bold"/>
              </a:rPr>
              <a:t>Service 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71494" y="5830513"/>
            <a:ext cx="5288835" cy="3714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25"/>
              </a:lnSpc>
            </a:pPr>
            <a:r>
              <a:rPr lang="en-US" sz="75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Alerting &amp; Logging</a:t>
            </a:r>
          </a:p>
          <a:p>
            <a:pPr algn="l">
              <a:lnSpc>
                <a:spcPts val="9825"/>
              </a:lnSpc>
            </a:pPr>
          </a:p>
        </p:txBody>
      </p:sp>
      <p:grpSp>
        <p:nvGrpSpPr>
          <p:cNvPr name="Group 24" id="24"/>
          <p:cNvGrpSpPr/>
          <p:nvPr/>
        </p:nvGrpSpPr>
        <p:grpSpPr>
          <a:xfrm rot="0">
            <a:off x="1725657" y="2383117"/>
            <a:ext cx="2233215" cy="2233215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7127740" y="8820813"/>
            <a:ext cx="1588832" cy="1588832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009EC3">
                      <a:alpha val="100000"/>
                    </a:srgbClr>
                  </a:gs>
                  <a:gs pos="100000">
                    <a:srgbClr val="00FBB2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5560330" y="3059635"/>
            <a:ext cx="757206" cy="757206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9EC3">
                    <a:alpha val="100000"/>
                  </a:srgbClr>
                </a:gs>
                <a:gs pos="100000">
                  <a:srgbClr val="00FBB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33" id="33"/>
          <p:cNvSpPr/>
          <p:nvPr/>
        </p:nvSpPr>
        <p:spPr>
          <a:xfrm flipH="false" flipV="false" rot="0">
            <a:off x="1007318" y="9094686"/>
            <a:ext cx="360555" cy="360555"/>
          </a:xfrm>
          <a:custGeom>
            <a:avLst/>
            <a:gdLst/>
            <a:ahLst/>
            <a:cxnLst/>
            <a:rect r="r" b="b" t="t" l="l"/>
            <a:pathLst>
              <a:path h="360555" w="360555">
                <a:moveTo>
                  <a:pt x="0" y="0"/>
                </a:moveTo>
                <a:lnTo>
                  <a:pt x="360555" y="0"/>
                </a:lnTo>
                <a:lnTo>
                  <a:pt x="360555" y="360555"/>
                </a:lnTo>
                <a:lnTo>
                  <a:pt x="0" y="36055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1554854" y="9090025"/>
            <a:ext cx="270485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Search Presentation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DAGuKZLMxbQ</dc:identifier>
  <dcterms:modified xsi:type="dcterms:W3CDTF">2011-08-01T06:04:30Z</dcterms:modified>
  <cp:revision>1</cp:revision>
  <dc:title>Blue Modern Gradient Artificial Intelligence Presentation</dc:title>
</cp:coreProperties>
</file>

<file path=docProps/thumbnail.jpeg>
</file>